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9" r:id="rId2"/>
    <p:sldId id="260" r:id="rId3"/>
    <p:sldId id="288" r:id="rId4"/>
    <p:sldId id="284" r:id="rId5"/>
    <p:sldId id="285" r:id="rId6"/>
    <p:sldId id="286" r:id="rId7"/>
    <p:sldId id="287" r:id="rId8"/>
    <p:sldId id="283" r:id="rId9"/>
    <p:sldId id="279" r:id="rId10"/>
    <p:sldId id="263" r:id="rId11"/>
    <p:sldId id="262" r:id="rId12"/>
    <p:sldId id="280" r:id="rId13"/>
    <p:sldId id="264" r:id="rId14"/>
    <p:sldId id="281" r:id="rId15"/>
    <p:sldId id="282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56" r:id="rId27"/>
    <p:sldId id="257" r:id="rId28"/>
    <p:sldId id="258" r:id="rId29"/>
    <p:sldId id="278" r:id="rId30"/>
    <p:sldId id="275" r:id="rId31"/>
    <p:sldId id="276" r:id="rId32"/>
    <p:sldId id="27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53C5E-1D69-43DD-BB9F-F74E2FAFC479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96E6E-1493-4D9F-825A-14BB178414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80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VTunes</a:t>
            </a:r>
            <a:r>
              <a:rPr lang="ko-KR" altLang="en-US" dirty="0"/>
              <a:t>는 새로운 </a:t>
            </a:r>
            <a:r>
              <a:rPr lang="en-US" altLang="ko-KR" dirty="0"/>
              <a:t>OS</a:t>
            </a:r>
            <a:r>
              <a:rPr lang="ko-KR" altLang="en-US" dirty="0"/>
              <a:t>에 탑재되는 </a:t>
            </a:r>
            <a:r>
              <a:rPr lang="en-US" altLang="ko-KR" dirty="0"/>
              <a:t>Music Player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따라서 해당 </a:t>
            </a:r>
            <a:r>
              <a:rPr lang="en-US" altLang="ko-KR" dirty="0"/>
              <a:t>Player</a:t>
            </a:r>
            <a:r>
              <a:rPr lang="ko-KR" altLang="en-US" dirty="0"/>
              <a:t>는 해당 새로운 </a:t>
            </a:r>
            <a:r>
              <a:rPr lang="en-US" altLang="ko-KR" dirty="0"/>
              <a:t>OS</a:t>
            </a:r>
            <a:r>
              <a:rPr lang="ko-KR" altLang="en-US" dirty="0"/>
              <a:t>에 알맞게 제작이 되어야 합니다</a:t>
            </a:r>
            <a:r>
              <a:rPr lang="en-US" altLang="ko-KR" dirty="0"/>
              <a:t>. </a:t>
            </a:r>
            <a:r>
              <a:rPr lang="ko-KR" altLang="en-US" dirty="0"/>
              <a:t>이로 인해 가벼우면서도 빠른 실행환경으로 실행이 </a:t>
            </a:r>
            <a:r>
              <a:rPr lang="ko-KR" altLang="en-US" dirty="0" err="1"/>
              <a:t>가능해야합니다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Music Player</a:t>
            </a:r>
            <a:r>
              <a:rPr lang="ko-KR" altLang="en-US" dirty="0"/>
              <a:t>의 역할을 해야함으로 음원을 재생하고</a:t>
            </a:r>
            <a:r>
              <a:rPr lang="en-US" altLang="ko-KR" dirty="0"/>
              <a:t>, playlist</a:t>
            </a:r>
            <a:r>
              <a:rPr lang="ko-KR" altLang="en-US" dirty="0"/>
              <a:t>를 생성하여 수정 삭제가 가능하며 타이머 기능이 가능하도록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 친화적인 인터페이스를 만들기 위해서 직관적인 아이콘을 사용하여 사용자가 쉽게 해당 플레이어를 작동할 수 있도록 하였습니다</a:t>
            </a:r>
            <a:r>
              <a:rPr lang="en-US" altLang="ko-KR" dirty="0"/>
              <a:t>. </a:t>
            </a:r>
            <a:r>
              <a:rPr lang="ko-KR" altLang="en-US" dirty="0"/>
              <a:t>또한 단축키를 적용할 수 있게 하여 사용자가 조금 더 편하게 할 수 있도록 제작하였습니다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VTunes</a:t>
            </a:r>
            <a:r>
              <a:rPr lang="ko-KR" altLang="en-US" dirty="0"/>
              <a:t>의 아이콘은 다음과 같으며 이는 해당 플레이어를 통해 음원을 들으면 구름에 떠다니는 것과 같은 편안하고 안정적인 음질의 음원을 들을 수 있다는 것을 의미하며 구름 안의 </a:t>
            </a:r>
            <a:r>
              <a:rPr lang="en-US" altLang="ko-KR" dirty="0"/>
              <a:t>V</a:t>
            </a:r>
            <a:r>
              <a:rPr lang="ko-KR" altLang="en-US" dirty="0"/>
              <a:t>는 </a:t>
            </a:r>
            <a:r>
              <a:rPr lang="en-US" altLang="ko-KR" dirty="0" err="1"/>
              <a:t>Vtunes</a:t>
            </a:r>
            <a:r>
              <a:rPr lang="ko-KR" altLang="en-US" dirty="0"/>
              <a:t>의 앞 글자를 따왔습니다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Git</a:t>
            </a:r>
            <a:r>
              <a:rPr lang="ko-KR" altLang="en-US" dirty="0"/>
              <a:t>에 마지막에 설치파일을 </a:t>
            </a:r>
            <a:r>
              <a:rPr lang="en-US" altLang="ko-KR" dirty="0"/>
              <a:t>Release</a:t>
            </a:r>
            <a:r>
              <a:rPr lang="ko-KR" altLang="en-US" dirty="0"/>
              <a:t>까지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6E6E-1493-4D9F-825A-14BB178414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28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React</a:t>
            </a:r>
            <a:r>
              <a:rPr lang="ko-KR" altLang="en-US" dirty="0"/>
              <a:t>로 개발을 하였기 때문에 브라우저를 통해서 실행이 가능함</a:t>
            </a:r>
            <a:endParaRPr lang="en-US" altLang="ko-KR" dirty="0"/>
          </a:p>
          <a:p>
            <a:r>
              <a:rPr lang="ko-KR" altLang="en-US" dirty="0"/>
              <a:t>이로 인해서 브라우저의 개발자 도구를 통해서 </a:t>
            </a:r>
            <a:r>
              <a:rPr lang="en-US" altLang="ko-KR" dirty="0"/>
              <a:t>Test</a:t>
            </a:r>
            <a:r>
              <a:rPr lang="ko-KR" altLang="en-US" dirty="0"/>
              <a:t>를 진행함 </a:t>
            </a:r>
            <a:r>
              <a:rPr lang="en-US" altLang="ko-KR" dirty="0"/>
              <a:t>(Chrome -&gt; </a:t>
            </a:r>
            <a:r>
              <a:rPr lang="ko-KR" altLang="en-US" dirty="0"/>
              <a:t>개발자 도구 </a:t>
            </a:r>
            <a:r>
              <a:rPr lang="en-US" altLang="ko-KR" dirty="0"/>
              <a:t>-&gt; Performance -&gt; </a:t>
            </a:r>
            <a:r>
              <a:rPr lang="ko-KR" altLang="en-US" dirty="0"/>
              <a:t>녹화 후 </a:t>
            </a:r>
            <a:r>
              <a:rPr lang="en-US" altLang="ko-KR" dirty="0"/>
              <a:t>Summary)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6E6E-1493-4D9F-825A-14BB178414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664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Cypress</a:t>
            </a:r>
            <a:r>
              <a:rPr lang="ko-KR" altLang="en-US" dirty="0"/>
              <a:t>를 통해서 </a:t>
            </a:r>
            <a:r>
              <a:rPr lang="en-US" altLang="ko-KR" dirty="0"/>
              <a:t>End to End Testing </a:t>
            </a:r>
            <a:r>
              <a:rPr lang="ko-KR" altLang="en-US" dirty="0"/>
              <a:t>진행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6E6E-1493-4D9F-825A-14BB178414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960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전부다 통과 했음을 보여준다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6E6E-1493-4D9F-825A-14BB1784142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21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VTunes</a:t>
            </a:r>
            <a:r>
              <a:rPr lang="ko-KR" altLang="en-US" dirty="0"/>
              <a:t>를 사용하기 위한 </a:t>
            </a:r>
            <a:r>
              <a:rPr lang="en-US" altLang="ko-KR" dirty="0"/>
              <a:t>Actor</a:t>
            </a:r>
            <a:r>
              <a:rPr lang="ko-KR" altLang="en-US" dirty="0"/>
              <a:t>와 </a:t>
            </a:r>
            <a:r>
              <a:rPr lang="en-US" altLang="ko-KR" dirty="0"/>
              <a:t>Machine</a:t>
            </a:r>
            <a:r>
              <a:rPr lang="ko-KR" altLang="en-US" dirty="0"/>
              <a:t>의 </a:t>
            </a:r>
            <a:r>
              <a:rPr lang="en-US" altLang="ko-KR" dirty="0"/>
              <a:t>interaction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6E6E-1493-4D9F-825A-14BB178414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482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인접한 </a:t>
            </a:r>
            <a:r>
              <a:rPr lang="en-US" altLang="ko-KR" dirty="0"/>
              <a:t>Layer</a:t>
            </a:r>
            <a:r>
              <a:rPr lang="ko-KR" altLang="en-US" dirty="0"/>
              <a:t>끼리</a:t>
            </a:r>
            <a:r>
              <a:rPr lang="en-US" altLang="ko-KR" dirty="0"/>
              <a:t> Message </a:t>
            </a:r>
            <a:r>
              <a:rPr lang="ko-KR" altLang="en-US" dirty="0"/>
              <a:t>전달 </a:t>
            </a:r>
            <a:r>
              <a:rPr lang="en-US" altLang="ko-KR" dirty="0"/>
              <a:t>= High Cohesion, Low Coupling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Output </a:t>
            </a:r>
            <a:r>
              <a:rPr lang="en-US" altLang="ko-KR" dirty="0" err="1"/>
              <a:t>Gernerator</a:t>
            </a:r>
            <a:r>
              <a:rPr lang="ko-KR" altLang="en-US" dirty="0"/>
              <a:t>는 </a:t>
            </a:r>
            <a:r>
              <a:rPr lang="en-US" altLang="ko-KR" dirty="0"/>
              <a:t>React, Redux, Electron</a:t>
            </a:r>
            <a:r>
              <a:rPr lang="ko-KR" altLang="en-US" dirty="0"/>
              <a:t>으로 구성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6E6E-1493-4D9F-825A-14BB178414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061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사진은 전체 </a:t>
            </a:r>
            <a:r>
              <a:rPr lang="en-US" altLang="ko-KR" dirty="0"/>
              <a:t>Class Diagram</a:t>
            </a:r>
            <a:r>
              <a:rPr lang="ko-KR" altLang="en-US" dirty="0"/>
              <a:t>임 더 자세한 것은 추후 슬라이드에서 확인 할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6E6E-1493-4D9F-825A-14BB178414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107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Singleton</a:t>
            </a:r>
            <a:r>
              <a:rPr lang="ko-KR" altLang="en-US" dirty="0"/>
              <a:t> </a:t>
            </a:r>
            <a:r>
              <a:rPr lang="en-US" altLang="ko-KR" dirty="0"/>
              <a:t>Pattern</a:t>
            </a:r>
            <a:r>
              <a:rPr lang="ko-KR" altLang="en-US" dirty="0"/>
              <a:t>이 아예 </a:t>
            </a:r>
            <a:r>
              <a:rPr lang="en-US" altLang="ko-KR" dirty="0"/>
              <a:t>Redux</a:t>
            </a:r>
            <a:r>
              <a:rPr lang="ko-KR" altLang="en-US" dirty="0"/>
              <a:t> 내에 적용되어 있음</a:t>
            </a: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각 </a:t>
            </a:r>
            <a:r>
              <a:rPr lang="en-US" altLang="ko-KR" dirty="0"/>
              <a:t>Component Module </a:t>
            </a:r>
            <a:r>
              <a:rPr lang="ko-KR" altLang="en-US" dirty="0"/>
              <a:t>사이의 의존성을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중앙에서 처리하며</a:t>
            </a:r>
            <a:r>
              <a:rPr lang="en-US" altLang="ko-KR" dirty="0"/>
              <a:t>, </a:t>
            </a:r>
            <a:r>
              <a:rPr lang="ko-KR" altLang="en-US" dirty="0"/>
              <a:t>인스턴스를 하나만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생성하여 전역에서 관리 </a:t>
            </a: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실제 구현은 </a:t>
            </a:r>
            <a:r>
              <a:rPr lang="en-US" altLang="ko-KR" dirty="0"/>
              <a:t>Redux</a:t>
            </a:r>
            <a:r>
              <a:rPr lang="ko-KR" altLang="en-US" dirty="0"/>
              <a:t>로 동작하여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Class </a:t>
            </a:r>
            <a:r>
              <a:rPr lang="ko-KR" altLang="en-US" dirty="0"/>
              <a:t>형식이 아닌 </a:t>
            </a:r>
            <a:r>
              <a:rPr lang="en-US" altLang="ko-KR" dirty="0"/>
              <a:t>JS Prototype Object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6E6E-1493-4D9F-825A-14BB178414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08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JSON </a:t>
            </a:r>
            <a:r>
              <a:rPr lang="ko-KR" altLang="en-US" dirty="0"/>
              <a:t>파일로 객체를 </a:t>
            </a:r>
            <a:r>
              <a:rPr lang="ko-KR" altLang="en-US" dirty="0" err="1"/>
              <a:t>직렬화하도록</a:t>
            </a:r>
            <a:r>
              <a:rPr lang="ko-KR" altLang="en-US" dirty="0"/>
              <a:t> 구현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추후에 자체 파일 형식을 구현하여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동작하도록 확장할 예정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6E6E-1493-4D9F-825A-14BB178414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396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SDD</a:t>
            </a:r>
            <a:r>
              <a:rPr lang="ko-KR" altLang="en-US" dirty="0"/>
              <a:t>에 그 외의 다양한 상황의 </a:t>
            </a:r>
            <a:r>
              <a:rPr lang="en-US" altLang="ko-KR" dirty="0"/>
              <a:t>Sequence Diagram</a:t>
            </a:r>
            <a:r>
              <a:rPr lang="ko-KR" altLang="en-US" dirty="0"/>
              <a:t>에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6E6E-1493-4D9F-825A-14BB178414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457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Unit Test by Jest Framework </a:t>
            </a:r>
            <a:r>
              <a:rPr lang="ko-KR" altLang="en-US" dirty="0"/>
              <a:t>를 통해서 실행</a:t>
            </a:r>
            <a:br>
              <a:rPr lang="en-US" altLang="ko-KR" dirty="0"/>
            </a:br>
            <a:r>
              <a:rPr lang="en-US" altLang="ko-KR" dirty="0"/>
              <a:t>Unit</a:t>
            </a:r>
            <a:r>
              <a:rPr lang="ko-KR" altLang="en-US" dirty="0"/>
              <a:t>으로 따로 빼내서 테스트할 것이 </a:t>
            </a:r>
            <a:r>
              <a:rPr lang="en-US" altLang="ko-KR" dirty="0"/>
              <a:t>Music Controller</a:t>
            </a:r>
            <a:r>
              <a:rPr lang="ko-KR" altLang="en-US" dirty="0"/>
              <a:t>밖에 없더라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72DE2-B559-402D-A824-8646DA360E3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947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Integration Test</a:t>
            </a:r>
            <a:r>
              <a:rPr lang="ko-KR" altLang="en-US" dirty="0"/>
              <a:t>도 </a:t>
            </a:r>
            <a:r>
              <a:rPr lang="en-US" altLang="ko-KR" dirty="0"/>
              <a:t>Jest Framework</a:t>
            </a:r>
            <a:r>
              <a:rPr lang="ko-KR" altLang="en-US" dirty="0"/>
              <a:t>를 통해서 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6E6E-1493-4D9F-825A-14BB178414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6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36869-A386-2107-8B7A-C800546BC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666E4B-99D7-8EA0-1D6F-CE35CC5236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7CC784-3DAF-68A2-5966-EF10A9FC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76B2-8228-47D7-B3BE-0ED4A71AFE66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469303-F6D4-674E-9CED-99606F836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8BA33B-7247-F9F5-EE98-45ACFF208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A578-4680-4695-A492-B02BC9ED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58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24D23-EECA-80B3-5B99-9D5AB57FC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BC4D95-FD1A-307A-A6CD-4FA3082DB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7F110-6951-AC9B-4ADA-AA7016110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76B2-8228-47D7-B3BE-0ED4A71AFE66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4AF2D-060A-2BB3-128E-B1E3DF03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ECBEB2-D946-4DCC-3DB5-E0321FA6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A578-4680-4695-A492-B02BC9ED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240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3BC0C3-C788-50A1-4DA6-C086F38679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E1C262-F2A2-FC31-701A-B0AC2294F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7626E1-7D7B-FB48-7FEC-23B395F95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76B2-8228-47D7-B3BE-0ED4A71AFE66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2D2533-255F-5A31-7CAD-6E1D9EA54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F2CFEE-FEE8-C545-2952-8A7EA318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A578-4680-4695-A492-B02BC9ED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352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1FA2B-1CBD-1143-0889-27390C4B9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382AD0-55B8-70C3-DF43-6A3AA924E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9009F7-984C-80CE-F655-7998F7EE9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76B2-8228-47D7-B3BE-0ED4A71AFE66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F6256-A8BA-67FB-0D98-61DBD3F33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247037-45A9-3389-B33D-0B271B37F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A578-4680-4695-A492-B02BC9ED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88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294A9-469E-49FC-C845-8F9E1829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1DF096-40DF-7934-4DD4-7ACB2E2AE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E36929-79D9-2F48-B39B-D2A2DFFD4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76B2-8228-47D7-B3BE-0ED4A71AFE66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0DCB3-5EFB-6670-0D39-46EE1DF5F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D8AD67-BC35-1B2C-B71E-ECB4A170E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A578-4680-4695-A492-B02BC9ED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BCB49-C1E2-58D6-B765-6EB06061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C5020A-442F-E5B4-8C30-E57DC2F7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F16BA5-EF8A-CB3C-069F-6C41B89DC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492462-432E-533B-2858-BB05F165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76B2-8228-47D7-B3BE-0ED4A71AFE66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3ACC68-E468-C166-8DAB-7D8EA1EC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38563E-CF18-CED5-B4C8-9F4910432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A578-4680-4695-A492-B02BC9ED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63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579A9-B340-0ABB-F464-33880AC10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98A628-DAA7-DDC2-3DB3-C9EEFA0C1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499C05-A185-AB28-49A3-6AC62766E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1C18D9-D991-BF1F-1B67-C7B243548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138027-3609-3DBA-FBAE-26E4ED650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31E25F-3F92-7F0D-AA5D-23E9E77B1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76B2-8228-47D7-B3BE-0ED4A71AFE66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EC0596-44FE-8B1D-C2C7-5D60A188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C68060-E848-3610-840D-80BECC7D2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A578-4680-4695-A492-B02BC9ED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810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43033-E50B-81D4-CF9F-63075C68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E239CA-7393-7A56-5E6E-328505A8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76B2-8228-47D7-B3BE-0ED4A71AFE66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5095FD-7D26-2B76-4245-B443AD94C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2EFBB-8723-49CE-39E4-CA3E1E1E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A578-4680-4695-A492-B02BC9ED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6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24AEA8-0C2A-05E6-C30A-70B73161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76B2-8228-47D7-B3BE-0ED4A71AFE66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F6E674-B928-AE18-283C-C3199F9ED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ED4F96-F1AA-1701-6D9C-E2450621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A578-4680-4695-A492-B02BC9ED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78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40CCC-EB0C-165B-8C02-0A6E1985E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533F2-9BF6-9723-ADAB-B271365BC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22089D-BCD8-E83E-3CEF-53D8FFDE3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89B38B-1626-ED67-AD4F-24C377FF2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76B2-8228-47D7-B3BE-0ED4A71AFE66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168E17-58FE-086B-81FA-50B031F50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60575F-EE11-6983-5CB1-3EEA5829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A578-4680-4695-A492-B02BC9ED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05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B154B-9550-2EBE-1D90-F6AB330D8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9E647C-68BE-4357-78E8-21C1D757E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D2621B-9A11-E68A-FE20-AF5F45811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F43D7A-D549-99B8-601D-0CB713138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76B2-8228-47D7-B3BE-0ED4A71AFE66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40D563-52D9-9FDC-91FF-A8EA987E2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6EAB53-2E0B-9175-1C16-27442AA02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A578-4680-4695-A492-B02BC9ED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803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176FD1-3F02-10D2-7439-54D400FF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7628E0-6F4D-1FAD-8D11-82603479F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EEEF7-DFF2-3420-C2A6-536F97D66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B76B2-8228-47D7-B3BE-0ED4A71AFE66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7988D-38AF-605A-5FDE-A65984E47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813984-15AD-9975-808E-1807A8547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7A578-4680-4695-A492-B02BC9ED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72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FF797-4EBD-30A8-7DAF-F5FB0C356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/>
          <a:lstStyle/>
          <a:p>
            <a:r>
              <a:rPr lang="en-US" altLang="ko-KR" dirty="0" err="1"/>
              <a:t>VTunes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8CCCE1-60CD-77B6-035C-1AE69E4C91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김영현</a:t>
            </a:r>
            <a:r>
              <a:rPr lang="en-US" altLang="ko-KR" dirty="0"/>
              <a:t>, </a:t>
            </a:r>
            <a:r>
              <a:rPr lang="ko-KR" altLang="en-US" dirty="0"/>
              <a:t>김지훈</a:t>
            </a:r>
            <a:r>
              <a:rPr lang="en-US" altLang="ko-KR" dirty="0"/>
              <a:t>, </a:t>
            </a:r>
            <a:r>
              <a:rPr lang="ko-KR" altLang="en-US" dirty="0"/>
              <a:t>박종윤</a:t>
            </a:r>
            <a:r>
              <a:rPr lang="en-US" altLang="ko-KR" dirty="0"/>
              <a:t>, </a:t>
            </a:r>
            <a:r>
              <a:rPr lang="ko-KR" altLang="en-US" dirty="0"/>
              <a:t>이용우</a:t>
            </a:r>
            <a:r>
              <a:rPr lang="en-US" altLang="ko-KR" dirty="0"/>
              <a:t>, </a:t>
            </a:r>
            <a:r>
              <a:rPr lang="ko-KR" altLang="en-US" dirty="0"/>
              <a:t>최성훈</a:t>
            </a:r>
          </a:p>
        </p:txBody>
      </p:sp>
    </p:spTree>
    <p:extLst>
      <p:ext uri="{BB962C8B-B14F-4D97-AF65-F5344CB8AC3E}">
        <p14:creationId xmlns:p14="http://schemas.microsoft.com/office/powerpoint/2010/main" val="3144458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04F99-E4A1-4F2C-2F80-D61F336B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50" y="100210"/>
            <a:ext cx="10515600" cy="1325563"/>
          </a:xfrm>
        </p:spPr>
        <p:txBody>
          <a:bodyPr/>
          <a:lstStyle/>
          <a:p>
            <a:r>
              <a:rPr lang="en-US" altLang="ko-KR" dirty="0"/>
              <a:t>UML – Architecture Design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68C2E-B5FB-1FCC-7D44-5873CC34AA58}"/>
              </a:ext>
            </a:extLst>
          </p:cNvPr>
          <p:cNvSpPr txBox="1"/>
          <p:nvPr/>
        </p:nvSpPr>
        <p:spPr>
          <a:xfrm>
            <a:off x="179774" y="1151990"/>
            <a:ext cx="642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(UI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Controller – </a:t>
            </a:r>
            <a:r>
              <a:rPr lang="en-US" altLang="ko-KR" dirty="0" err="1"/>
              <a:t>FileManager</a:t>
            </a:r>
            <a:r>
              <a:rPr lang="en-US" altLang="ko-KR" dirty="0"/>
              <a:t>) Layered Architecture</a:t>
            </a:r>
            <a:r>
              <a:rPr lang="ko-KR" altLang="en-US" dirty="0"/>
              <a:t> 구성</a:t>
            </a:r>
          </a:p>
        </p:txBody>
      </p:sp>
      <p:pic>
        <p:nvPicPr>
          <p:cNvPr id="2050" name="그림 1">
            <a:extLst>
              <a:ext uri="{FF2B5EF4-FFF2-40B4-BE49-F238E27FC236}">
                <a16:creationId xmlns:a16="http://schemas.microsoft.com/office/drawing/2014/main" id="{AA306AA5-062A-9F13-08C3-95DF1BC6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065" y="2119243"/>
            <a:ext cx="5943600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AD720-3AE3-42EB-903C-C3AE0F1EB795}"/>
              </a:ext>
            </a:extLst>
          </p:cNvPr>
          <p:cNvSpPr txBox="1"/>
          <p:nvPr/>
        </p:nvSpPr>
        <p:spPr>
          <a:xfrm>
            <a:off x="1095645" y="6034018"/>
            <a:ext cx="330090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High Cohesion, Low</a:t>
            </a:r>
            <a:r>
              <a:rPr lang="ko-KR" altLang="en-US" dirty="0"/>
              <a:t> </a:t>
            </a:r>
            <a:r>
              <a:rPr lang="en-US" altLang="ko-KR" dirty="0"/>
              <a:t>Coupling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86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04F99-E4A1-4F2C-2F80-D61F336B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50" y="100210"/>
            <a:ext cx="10515600" cy="1325563"/>
          </a:xfrm>
        </p:spPr>
        <p:txBody>
          <a:bodyPr/>
          <a:lstStyle/>
          <a:p>
            <a:r>
              <a:rPr lang="en-US" altLang="ko-KR" dirty="0"/>
              <a:t>UML – Class Diagram</a:t>
            </a:r>
            <a:endParaRPr lang="ko-KR" altLang="en-US" dirty="0"/>
          </a:p>
        </p:txBody>
      </p:sp>
      <p:pic>
        <p:nvPicPr>
          <p:cNvPr id="2051" name="그림 1">
            <a:extLst>
              <a:ext uri="{FF2B5EF4-FFF2-40B4-BE49-F238E27FC236}">
                <a16:creationId xmlns:a16="http://schemas.microsoft.com/office/drawing/2014/main" id="{05B7BEC8-C940-9FDC-E9FB-AECB4104A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5" y="1341652"/>
            <a:ext cx="7950747" cy="5175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9F771F-3BA0-C7FF-0317-FE8665EB3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0D5E69-4327-79A3-78F2-79093D669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05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19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04F99-E4A1-4F2C-2F80-D61F336B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50" y="100210"/>
            <a:ext cx="10515600" cy="1325563"/>
          </a:xfrm>
        </p:spPr>
        <p:txBody>
          <a:bodyPr/>
          <a:lstStyle/>
          <a:p>
            <a:r>
              <a:rPr lang="en-US" altLang="ko-KR" dirty="0"/>
              <a:t>UML – Class Diagram(UI)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9F771F-3BA0-C7FF-0317-FE8665EB3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5" name="그림 1">
            <a:extLst>
              <a:ext uri="{FF2B5EF4-FFF2-40B4-BE49-F238E27FC236}">
                <a16:creationId xmlns:a16="http://schemas.microsoft.com/office/drawing/2014/main" id="{D9869125-5D85-EA3C-D3D8-2E68D5E57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76" y="1298434"/>
            <a:ext cx="5213897" cy="513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0D5E69-4327-79A3-78F2-79093D669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05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EA4A16C3-68CE-A8DC-1780-53C028BEE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710" y="1673554"/>
            <a:ext cx="6030187" cy="391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074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04F99-E4A1-4F2C-2F80-D61F336B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50" y="100210"/>
            <a:ext cx="10515600" cy="1325563"/>
          </a:xfrm>
        </p:spPr>
        <p:txBody>
          <a:bodyPr/>
          <a:lstStyle/>
          <a:p>
            <a:r>
              <a:rPr lang="en-US" altLang="ko-KR" dirty="0"/>
              <a:t>UML – Class Diagram(Controller)</a:t>
            </a:r>
            <a:endParaRPr lang="ko-KR" altLang="en-US" dirty="0"/>
          </a:p>
        </p:txBody>
      </p:sp>
      <p:pic>
        <p:nvPicPr>
          <p:cNvPr id="3074" name="그림 1">
            <a:extLst>
              <a:ext uri="{FF2B5EF4-FFF2-40B4-BE49-F238E27FC236}">
                <a16:creationId xmlns:a16="http://schemas.microsoft.com/office/drawing/2014/main" id="{DBF42F20-20F9-006D-5036-80039C2A7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09" y="1312778"/>
            <a:ext cx="6485284" cy="528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6B7815-58B9-DA02-8969-CB7A7E28E94B}"/>
              </a:ext>
            </a:extLst>
          </p:cNvPr>
          <p:cNvSpPr txBox="1"/>
          <p:nvPr/>
        </p:nvSpPr>
        <p:spPr>
          <a:xfrm>
            <a:off x="7254767" y="1745278"/>
            <a:ext cx="40849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Façade Pattern + Singleton Pattern</a:t>
            </a:r>
            <a:r>
              <a:rPr lang="ko-KR" altLang="en-US" dirty="0"/>
              <a:t>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디자인 패턴 적용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2CAD83-52AB-F1A5-4427-164C31C43EB9}"/>
              </a:ext>
            </a:extLst>
          </p:cNvPr>
          <p:cNvSpPr txBox="1"/>
          <p:nvPr/>
        </p:nvSpPr>
        <p:spPr>
          <a:xfrm>
            <a:off x="7254767" y="3000950"/>
            <a:ext cx="4392549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각 </a:t>
            </a:r>
            <a:r>
              <a:rPr lang="en-US" altLang="ko-KR" dirty="0"/>
              <a:t>Component Module </a:t>
            </a:r>
            <a:r>
              <a:rPr lang="ko-KR" altLang="en-US" dirty="0"/>
              <a:t>사이의 의존성을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중앙에서 처리하며</a:t>
            </a:r>
            <a:r>
              <a:rPr lang="en-US" altLang="ko-KR" dirty="0"/>
              <a:t>, </a:t>
            </a:r>
            <a:r>
              <a:rPr lang="ko-KR" altLang="en-US" dirty="0"/>
              <a:t>인스턴스를 하나만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생성하여 전역에서 관리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60E83-4348-2B49-90FD-1FD45A0A5901}"/>
              </a:ext>
            </a:extLst>
          </p:cNvPr>
          <p:cNvSpPr txBox="1"/>
          <p:nvPr/>
        </p:nvSpPr>
        <p:spPr>
          <a:xfrm>
            <a:off x="7254767" y="4672120"/>
            <a:ext cx="418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Class </a:t>
            </a:r>
            <a:r>
              <a:rPr lang="ko-KR" altLang="en-US" dirty="0"/>
              <a:t>형식이 아닌 </a:t>
            </a:r>
            <a:r>
              <a:rPr lang="en-US" altLang="ko-KR" dirty="0"/>
              <a:t>JS Prototype Object</a:t>
            </a:r>
          </a:p>
        </p:txBody>
      </p:sp>
    </p:spTree>
    <p:extLst>
      <p:ext uri="{BB962C8B-B14F-4D97-AF65-F5344CB8AC3E}">
        <p14:creationId xmlns:p14="http://schemas.microsoft.com/office/powerpoint/2010/main" val="118767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04F99-E4A1-4F2C-2F80-D61F336B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50" y="100210"/>
            <a:ext cx="10515600" cy="1325563"/>
          </a:xfrm>
        </p:spPr>
        <p:txBody>
          <a:bodyPr/>
          <a:lstStyle/>
          <a:p>
            <a:r>
              <a:rPr lang="en-US" altLang="ko-KR" dirty="0"/>
              <a:t>UML – Class Diagram(</a:t>
            </a:r>
            <a:r>
              <a:rPr lang="en-US" altLang="ko-KR" dirty="0" err="1"/>
              <a:t>FileManager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097" name="그림 1">
            <a:extLst>
              <a:ext uri="{FF2B5EF4-FFF2-40B4-BE49-F238E27FC236}">
                <a16:creationId xmlns:a16="http://schemas.microsoft.com/office/drawing/2014/main" id="{B7C43E02-BCD7-A0C2-A6E3-9DAF21092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58" y="1544185"/>
            <a:ext cx="6438633" cy="477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463BC55-8B59-F50B-8A6C-4F00FF480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206" y="4135993"/>
            <a:ext cx="5201015" cy="2089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83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04F99-E4A1-4F2C-2F80-D61F336B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50" y="100210"/>
            <a:ext cx="10515600" cy="1325563"/>
          </a:xfrm>
        </p:spPr>
        <p:txBody>
          <a:bodyPr/>
          <a:lstStyle/>
          <a:p>
            <a:r>
              <a:rPr lang="en-US" altLang="ko-KR" dirty="0"/>
              <a:t>UML – Sequence Diagram Example</a:t>
            </a:r>
            <a:endParaRPr lang="ko-KR" altLang="en-US" dirty="0"/>
          </a:p>
        </p:txBody>
      </p:sp>
      <p:pic>
        <p:nvPicPr>
          <p:cNvPr id="6" name="그림 1">
            <a:extLst>
              <a:ext uri="{FF2B5EF4-FFF2-40B4-BE49-F238E27FC236}">
                <a16:creationId xmlns:a16="http://schemas.microsoft.com/office/drawing/2014/main" id="{CF53EBB2-79A3-10A7-FA2F-AD3AA79CE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96" y="1992301"/>
            <a:ext cx="11529207" cy="379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3495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0A0E2-58A1-F0C7-6F2E-37368345D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912" y="2495928"/>
            <a:ext cx="2710343" cy="1325563"/>
          </a:xfrm>
        </p:spPr>
        <p:txBody>
          <a:bodyPr/>
          <a:lstStyle/>
          <a:p>
            <a:r>
              <a:rPr lang="en-US" altLang="ko-KR" dirty="0"/>
              <a:t>Unit Test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3507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04F99-E4A1-4F2C-2F80-D61F336B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50" y="100210"/>
            <a:ext cx="10515600" cy="1325563"/>
          </a:xfrm>
        </p:spPr>
        <p:txBody>
          <a:bodyPr/>
          <a:lstStyle/>
          <a:p>
            <a:r>
              <a:rPr lang="en-US" altLang="ko-KR" dirty="0"/>
              <a:t>Unit Test: Testing for Music Controller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BFB0E-1CFC-5A68-B022-BDE6E1CE7A56}"/>
              </a:ext>
            </a:extLst>
          </p:cNvPr>
          <p:cNvSpPr txBox="1"/>
          <p:nvPr/>
        </p:nvSpPr>
        <p:spPr>
          <a:xfrm>
            <a:off x="7906952" y="1429407"/>
            <a:ext cx="3475424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musicController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loadAllSuccess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loadAllFailure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addPlaylistSuccess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addPlaylistFailure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deletePlaylistSuccess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deletePlaylistFailure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addMusicSuccess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addMusicFailure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deleteMusicSuccess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deleteMusicFailure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changeSelectedPlaylistSuccess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changeSelectedPlaylistFailure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previousMusic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nextMusic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repeatCurrentMusic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modShowTimerBox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setIsCurrentPlaylistViewed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setMusicPlayerRef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setRestTime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setIsStartReduceTime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reduceRestTime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"../modules/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musicController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A61D90-2FA7-33E1-D09F-8451835D0A90}"/>
              </a:ext>
            </a:extLst>
          </p:cNvPr>
          <p:cNvSpPr txBox="1"/>
          <p:nvPr/>
        </p:nvSpPr>
        <p:spPr>
          <a:xfrm>
            <a:off x="809624" y="1732598"/>
            <a:ext cx="6419850" cy="4154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//initial state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listOfPlaylist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selectedPlaylist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[],},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currentPlaylist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현재재생목록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[],},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currentMusic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lyrics 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artist 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album 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duration 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 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imgPath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repeatStatus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isCurrentPlaylistViewed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musicPlayerRef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isShowTimerBox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isStartReduceTime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restTime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68C2E-B5FB-1FCC-7D44-5873CC34AA58}"/>
              </a:ext>
            </a:extLst>
          </p:cNvPr>
          <p:cNvSpPr txBox="1"/>
          <p:nvPr/>
        </p:nvSpPr>
        <p:spPr>
          <a:xfrm>
            <a:off x="179774" y="1202324"/>
            <a:ext cx="695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Music Controller</a:t>
            </a:r>
            <a:r>
              <a:rPr lang="ko-KR" altLang="en-US" dirty="0"/>
              <a:t>의 </a:t>
            </a:r>
            <a:r>
              <a:rPr lang="en-US" altLang="ko-KR" dirty="0" err="1"/>
              <a:t>initialState</a:t>
            </a:r>
            <a:r>
              <a:rPr lang="ko-KR" altLang="en-US" dirty="0"/>
              <a:t>를 조작하는 </a:t>
            </a:r>
            <a:r>
              <a:rPr lang="en-US" altLang="ko-KR" dirty="0"/>
              <a:t>reducer</a:t>
            </a:r>
            <a:r>
              <a:rPr lang="ko-KR" altLang="en-US" dirty="0"/>
              <a:t>에 대한 테스트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581D7B-4FE3-0F41-2B2B-9E7FBDF3BC8A}"/>
              </a:ext>
            </a:extLst>
          </p:cNvPr>
          <p:cNvSpPr txBox="1"/>
          <p:nvPr/>
        </p:nvSpPr>
        <p:spPr>
          <a:xfrm>
            <a:off x="9130228" y="6172200"/>
            <a:ext cx="97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reducer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12FD89-4D62-20FA-7D55-42D571F293C0}"/>
              </a:ext>
            </a:extLst>
          </p:cNvPr>
          <p:cNvSpPr txBox="1"/>
          <p:nvPr/>
        </p:nvSpPr>
        <p:spPr>
          <a:xfrm>
            <a:off x="2371694" y="6172200"/>
            <a:ext cx="329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Music</a:t>
            </a:r>
            <a:r>
              <a:rPr lang="ko-KR" altLang="en-US" dirty="0"/>
              <a:t> </a:t>
            </a:r>
            <a:r>
              <a:rPr lang="en-US" altLang="ko-KR" dirty="0"/>
              <a:t>Controller</a:t>
            </a:r>
            <a:r>
              <a:rPr lang="ko-KR" altLang="en-US" dirty="0"/>
              <a:t>의 </a:t>
            </a:r>
            <a:r>
              <a:rPr lang="en-US" altLang="ko-KR" dirty="0" err="1"/>
              <a:t>initialState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088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04F99-E4A1-4F2C-2F80-D61F336B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50" y="100210"/>
            <a:ext cx="10515600" cy="1325563"/>
          </a:xfrm>
        </p:spPr>
        <p:txBody>
          <a:bodyPr/>
          <a:lstStyle/>
          <a:p>
            <a:r>
              <a:rPr lang="en-US" altLang="ko-KR" dirty="0"/>
              <a:t>Testing for Music Controller - Example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013E5-1DAE-14E4-1D37-87A6DA1DACA4}"/>
              </a:ext>
            </a:extLst>
          </p:cNvPr>
          <p:cNvSpPr txBox="1"/>
          <p:nvPr/>
        </p:nvSpPr>
        <p:spPr>
          <a:xfrm>
            <a:off x="142875" y="2886492"/>
            <a:ext cx="11906249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'should handle NEXT_MUSIC when current music is not the last in the playlist'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currentMusic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'Song2'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currentPlaylist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'Song1'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currentMusic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'Song3'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}] },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currentMusic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currentMusic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nextMusic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newState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musicController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newState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currentMusic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toEqual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'Song3'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A1403A-1728-693E-D07F-C30706054807}"/>
              </a:ext>
            </a:extLst>
          </p:cNvPr>
          <p:cNvSpPr txBox="1"/>
          <p:nvPr/>
        </p:nvSpPr>
        <p:spPr>
          <a:xfrm>
            <a:off x="247650" y="1343025"/>
            <a:ext cx="7659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노래를 삭제하는 기능을 위한</a:t>
            </a:r>
            <a:endParaRPr lang="en-US" altLang="ko-KR" dirty="0"/>
          </a:p>
          <a:p>
            <a:r>
              <a:rPr lang="en-US" altLang="ko-KR" dirty="0"/>
              <a:t>Music Controller</a:t>
            </a:r>
            <a:r>
              <a:rPr lang="ko-KR" altLang="en-US" dirty="0"/>
              <a:t>의 </a:t>
            </a:r>
            <a:r>
              <a:rPr lang="en-US" altLang="ko-KR" dirty="0" err="1"/>
              <a:t>initialState</a:t>
            </a:r>
            <a:r>
              <a:rPr lang="ko-KR" altLang="en-US" dirty="0"/>
              <a:t>의 </a:t>
            </a:r>
            <a:r>
              <a:rPr lang="en-US" altLang="ko-KR" dirty="0" err="1"/>
              <a:t>currentMusic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노래정보를 삭제하는</a:t>
            </a:r>
            <a:endParaRPr lang="en-US" altLang="ko-KR" dirty="0"/>
          </a:p>
          <a:p>
            <a:r>
              <a:rPr lang="en-US" altLang="ko-KR" dirty="0"/>
              <a:t>Action</a:t>
            </a:r>
            <a:r>
              <a:rPr lang="ko-KR" altLang="en-US" dirty="0"/>
              <a:t>인 </a:t>
            </a:r>
            <a:r>
              <a:rPr lang="en-US" altLang="ko-KR" dirty="0" err="1"/>
              <a:t>deleteMusicSuccess</a:t>
            </a:r>
            <a:r>
              <a:rPr lang="ko-KR" altLang="en-US" dirty="0"/>
              <a:t>에 대한 테스트</a:t>
            </a:r>
          </a:p>
        </p:txBody>
      </p:sp>
    </p:spTree>
    <p:extLst>
      <p:ext uri="{BB962C8B-B14F-4D97-AF65-F5344CB8AC3E}">
        <p14:creationId xmlns:p14="http://schemas.microsoft.com/office/powerpoint/2010/main" val="3231766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0A0E2-58A1-F0C7-6F2E-37368345D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571" y="2579818"/>
            <a:ext cx="4681756" cy="1325563"/>
          </a:xfrm>
        </p:spPr>
        <p:txBody>
          <a:bodyPr/>
          <a:lstStyle/>
          <a:p>
            <a:r>
              <a:rPr lang="en-US" altLang="ko-KR" dirty="0"/>
              <a:t>Integration Test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579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0CB5C-EC5B-FFBA-239E-74126B5F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VTunes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E6AD24-3DB1-113F-C531-917191E94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 </a:t>
            </a:r>
            <a:r>
              <a:rPr lang="en-US" altLang="ko-KR" dirty="0"/>
              <a:t>OS</a:t>
            </a:r>
            <a:r>
              <a:rPr lang="ko-KR" altLang="en-US" dirty="0"/>
              <a:t>에 탑재 될 </a:t>
            </a:r>
            <a:r>
              <a:rPr lang="en-US" altLang="ko-KR" dirty="0"/>
              <a:t>Music Player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가볍고 빠른 실행환경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사용자 친화 인터페이스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BCFEC6-A26F-7F15-9E67-F9BF44DF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371" y="3429000"/>
            <a:ext cx="5450638" cy="28125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927C05-666E-7759-A76F-DEB8BA264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278"/>
            <a:ext cx="12192000" cy="675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8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04F99-E4A1-4F2C-2F80-D61F336B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50" y="100210"/>
            <a:ext cx="10515600" cy="1325563"/>
          </a:xfrm>
        </p:spPr>
        <p:txBody>
          <a:bodyPr/>
          <a:lstStyle/>
          <a:p>
            <a:r>
              <a:rPr lang="en-US" altLang="ko-KR" dirty="0"/>
              <a:t>Integration Test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188AD4-F977-69DB-AB0B-B3D81E245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75" y="1600199"/>
            <a:ext cx="6776737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9A677A-8534-182C-EBCB-1D97DC6696A8}"/>
              </a:ext>
            </a:extLst>
          </p:cNvPr>
          <p:cNvSpPr txBox="1"/>
          <p:nvPr/>
        </p:nvSpPr>
        <p:spPr>
          <a:xfrm>
            <a:off x="7453312" y="1619248"/>
            <a:ext cx="464890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컴포넌트</a:t>
            </a:r>
            <a:r>
              <a:rPr lang="en-US" altLang="ko-KR" dirty="0"/>
              <a:t>(UI, Controller, </a:t>
            </a:r>
            <a:r>
              <a:rPr lang="en-US" altLang="ko-KR" dirty="0" err="1"/>
              <a:t>Filemanager</a:t>
            </a:r>
            <a:r>
              <a:rPr lang="en-US" altLang="ko-KR" dirty="0"/>
              <a:t>)</a:t>
            </a:r>
            <a:r>
              <a:rPr lang="ko-KR" altLang="en-US" dirty="0"/>
              <a:t>는</a:t>
            </a:r>
            <a:endParaRPr lang="en-US" altLang="ko-KR" dirty="0"/>
          </a:p>
          <a:p>
            <a:r>
              <a:rPr lang="ko-KR" altLang="en-US" dirty="0"/>
              <a:t>실행을 위해서 </a:t>
            </a:r>
            <a:r>
              <a:rPr lang="en-US" altLang="ko-KR" dirty="0"/>
              <a:t>Output Generator</a:t>
            </a:r>
          </a:p>
          <a:p>
            <a:r>
              <a:rPr lang="en-US" altLang="ko-KR" dirty="0"/>
              <a:t>(electron, ReactH5AudioPlayer)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거칠 수 밖에 없음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Unit test</a:t>
            </a:r>
            <a:r>
              <a:rPr lang="ko-KR" altLang="en-US" dirty="0"/>
              <a:t>보다 테스트 단위가 더 큰</a:t>
            </a:r>
            <a:endParaRPr lang="en-US" altLang="ko-KR" dirty="0"/>
          </a:p>
          <a:p>
            <a:r>
              <a:rPr lang="en-US" altLang="ko-KR" dirty="0"/>
              <a:t>Integration test</a:t>
            </a:r>
            <a:r>
              <a:rPr lang="ko-KR" altLang="en-US" dirty="0"/>
              <a:t>로 표기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3260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17377A-873A-E649-B72F-8E069A6DD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424" y="2684078"/>
            <a:ext cx="6867525" cy="26289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EE736A4-733E-E476-D33E-310A3654BC7A}"/>
              </a:ext>
            </a:extLst>
          </p:cNvPr>
          <p:cNvSpPr txBox="1">
            <a:spLocks/>
          </p:cNvSpPr>
          <p:nvPr/>
        </p:nvSpPr>
        <p:spPr>
          <a:xfrm>
            <a:off x="132150" y="1002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Integration Test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D16E3-B9C1-39EB-7D85-9EE981971C67}"/>
              </a:ext>
            </a:extLst>
          </p:cNvPr>
          <p:cNvSpPr txBox="1"/>
          <p:nvPr/>
        </p:nvSpPr>
        <p:spPr>
          <a:xfrm>
            <a:off x="234893" y="1358515"/>
            <a:ext cx="10712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의 각 </a:t>
            </a:r>
            <a:r>
              <a:rPr lang="en-US" altLang="ko-KR" dirty="0"/>
              <a:t>Component(module)</a:t>
            </a:r>
            <a:r>
              <a:rPr lang="ko-KR" altLang="en-US" dirty="0"/>
              <a:t>가 제대로 렌더링이 되고</a:t>
            </a:r>
            <a:r>
              <a:rPr lang="en-US" altLang="ko-KR" dirty="0"/>
              <a:t>, </a:t>
            </a:r>
            <a:r>
              <a:rPr lang="ko-KR" altLang="en-US" dirty="0"/>
              <a:t>이벤트를 제대로 호출하는지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자신의 기능을 잘 수행하는지 테스트</a:t>
            </a:r>
          </a:p>
        </p:txBody>
      </p:sp>
    </p:spTree>
    <p:extLst>
      <p:ext uri="{BB962C8B-B14F-4D97-AF65-F5344CB8AC3E}">
        <p14:creationId xmlns:p14="http://schemas.microsoft.com/office/powerpoint/2010/main" val="2756585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04F99-E4A1-4F2C-2F80-D61F336B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50" y="100210"/>
            <a:ext cx="10515600" cy="1325563"/>
          </a:xfrm>
        </p:spPr>
        <p:txBody>
          <a:bodyPr/>
          <a:lstStyle/>
          <a:p>
            <a:r>
              <a:rPr lang="en-US" altLang="ko-KR" dirty="0"/>
              <a:t>Test - Coverage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2F9FB8-BD87-7A49-1875-AC76B7423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775" y="1425773"/>
            <a:ext cx="7660500" cy="50671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986B5C-99B1-1D7F-3207-0E711162E6C2}"/>
              </a:ext>
            </a:extLst>
          </p:cNvPr>
          <p:cNvSpPr txBox="1"/>
          <p:nvPr/>
        </p:nvSpPr>
        <p:spPr>
          <a:xfrm>
            <a:off x="132150" y="1619250"/>
            <a:ext cx="3858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Branch Coverage: 57.2%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Lines Coverage: 62.35%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7965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5A5789C-6561-6584-AAC3-798C9EF7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571" y="2579818"/>
            <a:ext cx="4681756" cy="1325563"/>
          </a:xfrm>
        </p:spPr>
        <p:txBody>
          <a:bodyPr/>
          <a:lstStyle/>
          <a:p>
            <a:r>
              <a:rPr lang="en-US" altLang="ko-KR" dirty="0"/>
              <a:t>Performance Test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476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699CFBA-771E-72D2-7DBC-7E596282A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182416"/>
            <a:ext cx="6543675" cy="542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7F2CFD5-652B-B69F-FFB0-A6B9A2F88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4681756" cy="1325563"/>
          </a:xfrm>
        </p:spPr>
        <p:txBody>
          <a:bodyPr/>
          <a:lstStyle/>
          <a:p>
            <a:r>
              <a:rPr lang="en-US" altLang="ko-KR" dirty="0"/>
              <a:t>Performance Test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F08C5E-AF02-F572-B0DD-7E18ECC13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025" y="2782616"/>
            <a:ext cx="53911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5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5A5789C-6561-6584-AAC3-798C9EF7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544" y="2573681"/>
            <a:ext cx="5032911" cy="1325563"/>
          </a:xfrm>
        </p:spPr>
        <p:txBody>
          <a:bodyPr/>
          <a:lstStyle/>
          <a:p>
            <a:r>
              <a:rPr lang="en-US" altLang="ko-KR" dirty="0"/>
              <a:t>End to End Testing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201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푸리나 - 나무위키">
            <a:extLst>
              <a:ext uri="{FF2B5EF4-FFF2-40B4-BE49-F238E27FC236}">
                <a16:creationId xmlns:a16="http://schemas.microsoft.com/office/drawing/2014/main" id="{80C1B9E0-7436-CAFA-61BC-369DEBA5CC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79192-2E40-E1EB-44EF-0C3A1F9BFABF}"/>
              </a:ext>
            </a:extLst>
          </p:cNvPr>
          <p:cNvSpPr txBox="1"/>
          <p:nvPr/>
        </p:nvSpPr>
        <p:spPr>
          <a:xfrm>
            <a:off x="541175" y="141905"/>
            <a:ext cx="6802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End to End Testing</a:t>
            </a:r>
            <a:endParaRPr lang="ko-KR" altLang="en-US" sz="3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E07D9B-A748-5190-AF8E-06F5B0FE8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75" y="1782535"/>
            <a:ext cx="6808210" cy="29226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8CE7C6-EE19-2984-EAF2-194147CF5BF6}"/>
              </a:ext>
            </a:extLst>
          </p:cNvPr>
          <p:cNvSpPr txBox="1"/>
          <p:nvPr/>
        </p:nvSpPr>
        <p:spPr>
          <a:xfrm>
            <a:off x="541175" y="1145220"/>
            <a:ext cx="321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Cypress</a:t>
            </a:r>
            <a:r>
              <a:rPr lang="ko-KR" altLang="en-US" dirty="0"/>
              <a:t>를 이용한 </a:t>
            </a:r>
            <a:r>
              <a:rPr lang="en-US" altLang="ko-KR" dirty="0"/>
              <a:t>e2e </a:t>
            </a:r>
            <a:r>
              <a:rPr lang="ko-KR" altLang="en-US" dirty="0"/>
              <a:t>테스팅</a:t>
            </a:r>
          </a:p>
        </p:txBody>
      </p:sp>
    </p:spTree>
    <p:extLst>
      <p:ext uri="{BB962C8B-B14F-4D97-AF65-F5344CB8AC3E}">
        <p14:creationId xmlns:p14="http://schemas.microsoft.com/office/powerpoint/2010/main" val="2127602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1F8693-0DD9-25EB-0D85-0571D04559E4}"/>
              </a:ext>
            </a:extLst>
          </p:cNvPr>
          <p:cNvSpPr txBox="1"/>
          <p:nvPr/>
        </p:nvSpPr>
        <p:spPr>
          <a:xfrm>
            <a:off x="638830" y="1166842"/>
            <a:ext cx="486287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Renders the default screen elements</a:t>
            </a:r>
          </a:p>
          <a:p>
            <a:r>
              <a:rPr lang="en-US" altLang="ko-KR" dirty="0"/>
              <a:t>2. Creates playlist</a:t>
            </a:r>
          </a:p>
          <a:p>
            <a:r>
              <a:rPr lang="en-US" altLang="ko-KR" dirty="0"/>
              <a:t>3. Prints ‘invalid playlist’ upon empty input</a:t>
            </a:r>
          </a:p>
          <a:p>
            <a:r>
              <a:rPr lang="en-US" altLang="ko-KR" dirty="0"/>
              <a:t>4. Rejects white-space only as playlist name </a:t>
            </a:r>
          </a:p>
          <a:p>
            <a:r>
              <a:rPr lang="en-US" altLang="ko-KR" dirty="0"/>
              <a:t>5. Set timer</a:t>
            </a:r>
          </a:p>
          <a:p>
            <a:r>
              <a:rPr lang="en-US" altLang="ko-KR" dirty="0"/>
              <a:t>6. Reset timer</a:t>
            </a:r>
          </a:p>
          <a:p>
            <a:r>
              <a:rPr lang="en-US" altLang="ko-KR" dirty="0"/>
              <a:t>7. Modify shuffle state</a:t>
            </a:r>
          </a:p>
          <a:p>
            <a:r>
              <a:rPr lang="en-US" altLang="ko-KR" dirty="0"/>
              <a:t>8. Modify repeat state</a:t>
            </a:r>
          </a:p>
          <a:p>
            <a:r>
              <a:rPr lang="en-US" altLang="ko-KR" dirty="0"/>
              <a:t>9. Modify mute state</a:t>
            </a:r>
          </a:p>
          <a:p>
            <a:r>
              <a:rPr lang="en-US" altLang="ko-KR" dirty="0"/>
              <a:t>10. Main music controls</a:t>
            </a:r>
          </a:p>
          <a:p>
            <a:r>
              <a:rPr lang="en-US" altLang="ko-KR" dirty="0"/>
              <a:t>11. Lyrics on album click</a:t>
            </a:r>
          </a:p>
          <a:p>
            <a:r>
              <a:rPr lang="en-US" altLang="ko-KR" dirty="0"/>
              <a:t>12. Search music in playlist</a:t>
            </a:r>
          </a:p>
          <a:p>
            <a:r>
              <a:rPr lang="en-US" altLang="ko-KR" dirty="0"/>
              <a:t>13. Remove music from current playlist</a:t>
            </a:r>
          </a:p>
          <a:p>
            <a:r>
              <a:rPr lang="en-US" altLang="ko-KR" dirty="0"/>
              <a:t>14. Toggle current playlist button</a:t>
            </a:r>
          </a:p>
          <a:p>
            <a:r>
              <a:rPr lang="en-US" altLang="ko-KR" dirty="0"/>
              <a:t>15. Delete playlist </a:t>
            </a:r>
          </a:p>
          <a:p>
            <a:r>
              <a:rPr lang="en-US" altLang="ko-KR" dirty="0"/>
              <a:t>16. Modify playlist name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75AC54-7351-4D6E-E410-05EFC5EAA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805" y="239700"/>
            <a:ext cx="6091195" cy="55050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61C6B-A597-EC56-1350-5CC5337EAC3F}"/>
              </a:ext>
            </a:extLst>
          </p:cNvPr>
          <p:cNvSpPr txBox="1"/>
          <p:nvPr/>
        </p:nvSpPr>
        <p:spPr>
          <a:xfrm>
            <a:off x="6161103" y="5788241"/>
            <a:ext cx="6030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Cypress </a:t>
            </a:r>
            <a:r>
              <a:rPr lang="ko-KR" altLang="en-US" sz="1400" dirty="0"/>
              <a:t>코드 예시 </a:t>
            </a:r>
            <a:r>
              <a:rPr lang="en-US" altLang="ko-KR" sz="1400" dirty="0"/>
              <a:t>(3</a:t>
            </a:r>
            <a:r>
              <a:rPr lang="ko-KR" altLang="en-US" sz="1400" dirty="0"/>
              <a:t>번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67380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C4C085-7ACC-FDF6-A8AD-1EF1F1863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36" y="0"/>
            <a:ext cx="9853127" cy="681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55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5A5789C-6561-6584-AAC3-798C9EF7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742" y="2766218"/>
            <a:ext cx="5208515" cy="1325563"/>
          </a:xfrm>
        </p:spPr>
        <p:txBody>
          <a:bodyPr/>
          <a:lstStyle/>
          <a:p>
            <a:r>
              <a:rPr lang="en-US" altLang="ko-KR" dirty="0"/>
              <a:t>Usability</a:t>
            </a:r>
            <a:r>
              <a:rPr lang="ko-KR" altLang="en-US" dirty="0"/>
              <a:t> </a:t>
            </a:r>
            <a:r>
              <a:rPr lang="en-US" altLang="ko-KR" dirty="0"/>
              <a:t>Test_</a:t>
            </a:r>
            <a:br>
              <a:rPr lang="en-US" altLang="ko-KR" dirty="0"/>
            </a:br>
            <a:r>
              <a:rPr lang="en-US" altLang="ko-KR" dirty="0"/>
              <a:t>Black</a:t>
            </a:r>
            <a:r>
              <a:rPr lang="ko-KR" altLang="en-US" dirty="0"/>
              <a:t> </a:t>
            </a:r>
            <a:r>
              <a:rPr lang="en-US" altLang="ko-KR" dirty="0"/>
              <a:t>box</a:t>
            </a:r>
            <a:r>
              <a:rPr lang="ko-KR" altLang="en-US" dirty="0"/>
              <a:t> </a:t>
            </a:r>
            <a:r>
              <a:rPr lang="en-US" altLang="ko-KR" dirty="0"/>
              <a:t>Testing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380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0A0E2-58A1-F0C7-6F2E-37368345D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001" y="2766218"/>
            <a:ext cx="741997" cy="1325563"/>
          </a:xfrm>
        </p:spPr>
        <p:txBody>
          <a:bodyPr/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9280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36E4521-5A91-1C48-E76E-BDBDA8C02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571500"/>
            <a:ext cx="952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059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90ED37-20B0-D11E-E328-DE9DF58070C5}"/>
              </a:ext>
            </a:extLst>
          </p:cNvPr>
          <p:cNvSpPr txBox="1"/>
          <p:nvPr/>
        </p:nvSpPr>
        <p:spPr>
          <a:xfrm>
            <a:off x="967409" y="420757"/>
            <a:ext cx="2425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블랙박스 테스트 목록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제공용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D32076-3314-20AD-5542-30D298AD3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09" y="1855586"/>
            <a:ext cx="6188242" cy="240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97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90ED37-20B0-D11E-E328-DE9DF58070C5}"/>
              </a:ext>
            </a:extLst>
          </p:cNvPr>
          <p:cNvSpPr txBox="1"/>
          <p:nvPr/>
        </p:nvSpPr>
        <p:spPr>
          <a:xfrm>
            <a:off x="967409" y="420757"/>
            <a:ext cx="27077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블랙박스 테스트 목록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개발자들 체크리스트 용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A1B51C-D290-2FB2-CFB4-EBBBBE32E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09" y="1678236"/>
            <a:ext cx="4458463" cy="25360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2AF9C3-FE17-BFBF-6B06-0ACD03AAB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09" y="4214278"/>
            <a:ext cx="4458463" cy="12544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F3DF4A-4C78-ECC4-7E11-A52837675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91" y="5420956"/>
            <a:ext cx="4458463" cy="5354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2F863E-DC3D-9B4E-2217-4002F1E02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750" y="1678236"/>
            <a:ext cx="4798192" cy="18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17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1E18DD0-5E83-487B-1005-2181C20E2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58" y="1312668"/>
            <a:ext cx="8197453" cy="5467273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4AD6CA-75AD-14F9-2403-C97DCF26EDBA}"/>
              </a:ext>
            </a:extLst>
          </p:cNvPr>
          <p:cNvSpPr/>
          <p:nvPr/>
        </p:nvSpPr>
        <p:spPr>
          <a:xfrm>
            <a:off x="2128783" y="1312668"/>
            <a:ext cx="409426" cy="321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설명선: 선 6">
            <a:extLst>
              <a:ext uri="{FF2B5EF4-FFF2-40B4-BE49-F238E27FC236}">
                <a16:creationId xmlns:a16="http://schemas.microsoft.com/office/drawing/2014/main" id="{9D956DD1-BBD4-3885-461B-31B737DCD8F0}"/>
              </a:ext>
            </a:extLst>
          </p:cNvPr>
          <p:cNvSpPr/>
          <p:nvPr/>
        </p:nvSpPr>
        <p:spPr>
          <a:xfrm>
            <a:off x="67962" y="2052447"/>
            <a:ext cx="1850696" cy="1373788"/>
          </a:xfrm>
          <a:prstGeom prst="borderCallout1">
            <a:avLst>
              <a:gd name="adj1" fmla="val 41"/>
              <a:gd name="adj2" fmla="val 59579"/>
              <a:gd name="adj3" fmla="val -42002"/>
              <a:gd name="adj4" fmla="val 110647"/>
            </a:avLst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노래 재생 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노래 제목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재생 안 할 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VTunes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0DB3BC-84AD-20A4-7272-78F64207742D}"/>
              </a:ext>
            </a:extLst>
          </p:cNvPr>
          <p:cNvSpPr/>
          <p:nvPr/>
        </p:nvSpPr>
        <p:spPr>
          <a:xfrm>
            <a:off x="1937192" y="1529874"/>
            <a:ext cx="4369513" cy="4204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설명선: 선 10">
            <a:extLst>
              <a:ext uri="{FF2B5EF4-FFF2-40B4-BE49-F238E27FC236}">
                <a16:creationId xmlns:a16="http://schemas.microsoft.com/office/drawing/2014/main" id="{3C2311BD-D51D-3983-1686-EF5DED7923D4}"/>
              </a:ext>
            </a:extLst>
          </p:cNvPr>
          <p:cNvSpPr/>
          <p:nvPr/>
        </p:nvSpPr>
        <p:spPr>
          <a:xfrm>
            <a:off x="67962" y="4221732"/>
            <a:ext cx="2163744" cy="1373788"/>
          </a:xfrm>
          <a:prstGeom prst="borderCallout1">
            <a:avLst>
              <a:gd name="adj1" fmla="val 41"/>
              <a:gd name="adj2" fmla="val 59579"/>
              <a:gd name="adj3" fmla="val -33907"/>
              <a:gd name="adj4" fmla="val 117044"/>
            </a:avLst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앨범사진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가사 파일 존재 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클릭</a:t>
            </a:r>
            <a:r>
              <a:rPr lang="en-US" altLang="ko-KR" dirty="0">
                <a:solidFill>
                  <a:schemeClr val="tx1"/>
                </a:solidFill>
              </a:rPr>
              <a:t>=&gt;</a:t>
            </a:r>
            <a:r>
              <a:rPr lang="ko-KR" altLang="en-US" b="1" dirty="0">
                <a:solidFill>
                  <a:schemeClr val="tx1"/>
                </a:solidFill>
              </a:rPr>
              <a:t>가사표시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49730B-31FD-B0AC-BA2C-2A75254AA40F}"/>
              </a:ext>
            </a:extLst>
          </p:cNvPr>
          <p:cNvSpPr/>
          <p:nvPr/>
        </p:nvSpPr>
        <p:spPr>
          <a:xfrm>
            <a:off x="6635578" y="1529874"/>
            <a:ext cx="2706130" cy="378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BF8CA93E-C2B2-8CF9-3D33-000DBD2E28B5}"/>
              </a:ext>
            </a:extLst>
          </p:cNvPr>
          <p:cNvSpPr/>
          <p:nvPr/>
        </p:nvSpPr>
        <p:spPr>
          <a:xfrm>
            <a:off x="9976789" y="2454296"/>
            <a:ext cx="2163744" cy="1373788"/>
          </a:xfrm>
          <a:prstGeom prst="borderCallout1">
            <a:avLst>
              <a:gd name="adj1" fmla="val 41"/>
              <a:gd name="adj2" fmla="val 59579"/>
              <a:gd name="adj3" fmla="val -49198"/>
              <a:gd name="adj4" fmla="val -90544"/>
            </a:avLst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검색창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플레이리스트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노래 검색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19EB9A-980C-86D0-A427-4ADC3E258906}"/>
              </a:ext>
            </a:extLst>
          </p:cNvPr>
          <p:cNvSpPr/>
          <p:nvPr/>
        </p:nvSpPr>
        <p:spPr>
          <a:xfrm>
            <a:off x="9458665" y="1529874"/>
            <a:ext cx="604552" cy="378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설명선: 선 14">
            <a:extLst>
              <a:ext uri="{FF2B5EF4-FFF2-40B4-BE49-F238E27FC236}">
                <a16:creationId xmlns:a16="http://schemas.microsoft.com/office/drawing/2014/main" id="{008803A5-CDAE-6F8C-6F15-F609C2163E3E}"/>
              </a:ext>
            </a:extLst>
          </p:cNvPr>
          <p:cNvSpPr/>
          <p:nvPr/>
        </p:nvSpPr>
        <p:spPr>
          <a:xfrm>
            <a:off x="10527957" y="1108307"/>
            <a:ext cx="1581288" cy="799587"/>
          </a:xfrm>
          <a:prstGeom prst="borderCallout1">
            <a:avLst>
              <a:gd name="adj1" fmla="val 50266"/>
              <a:gd name="adj2" fmla="val -201"/>
              <a:gd name="adj3" fmla="val 66707"/>
              <a:gd name="adj4" fmla="val -27027"/>
            </a:avLst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플레이리스트 메뉴 버튼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719BDD-7E43-5631-86EF-055CAAE97209}"/>
              </a:ext>
            </a:extLst>
          </p:cNvPr>
          <p:cNvSpPr/>
          <p:nvPr/>
        </p:nvSpPr>
        <p:spPr>
          <a:xfrm>
            <a:off x="8276967" y="5356322"/>
            <a:ext cx="1786250" cy="378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설명선: 선 16">
            <a:extLst>
              <a:ext uri="{FF2B5EF4-FFF2-40B4-BE49-F238E27FC236}">
                <a16:creationId xmlns:a16="http://schemas.microsoft.com/office/drawing/2014/main" id="{5265146E-1D11-0506-29E9-6F56E4E65B6F}"/>
              </a:ext>
            </a:extLst>
          </p:cNvPr>
          <p:cNvSpPr/>
          <p:nvPr/>
        </p:nvSpPr>
        <p:spPr>
          <a:xfrm>
            <a:off x="10643359" y="5731822"/>
            <a:ext cx="1323448" cy="348509"/>
          </a:xfrm>
          <a:prstGeom prst="borderCallout1">
            <a:avLst>
              <a:gd name="adj1" fmla="val 15782"/>
              <a:gd name="adj2" fmla="val 1339"/>
              <a:gd name="adj3" fmla="val -48803"/>
              <a:gd name="adj4" fmla="val -57524"/>
            </a:avLst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타이머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026930E-5CB2-0D1A-2D60-A40A3156FC66}"/>
              </a:ext>
            </a:extLst>
          </p:cNvPr>
          <p:cNvSpPr/>
          <p:nvPr/>
        </p:nvSpPr>
        <p:spPr>
          <a:xfrm>
            <a:off x="6306706" y="5362929"/>
            <a:ext cx="1917367" cy="378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설명선: 선 18">
            <a:extLst>
              <a:ext uri="{FF2B5EF4-FFF2-40B4-BE49-F238E27FC236}">
                <a16:creationId xmlns:a16="http://schemas.microsoft.com/office/drawing/2014/main" id="{FD8A41F3-CE2E-DE51-64A5-9A8DDB46885F}"/>
              </a:ext>
            </a:extLst>
          </p:cNvPr>
          <p:cNvSpPr/>
          <p:nvPr/>
        </p:nvSpPr>
        <p:spPr>
          <a:xfrm>
            <a:off x="10367436" y="4700076"/>
            <a:ext cx="1389387" cy="686894"/>
          </a:xfrm>
          <a:prstGeom prst="borderCallout1">
            <a:avLst>
              <a:gd name="adj1" fmla="val 4538"/>
              <a:gd name="adj2" fmla="val 2185"/>
              <a:gd name="adj3" fmla="val 100114"/>
              <a:gd name="adj4" fmla="val -193317"/>
            </a:avLst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노래추가</a:t>
            </a:r>
            <a:r>
              <a:rPr lang="en-US" altLang="ko-KR" b="1" dirty="0">
                <a:solidFill>
                  <a:schemeClr val="tx1"/>
                </a:solidFill>
              </a:rPr>
              <a:t>/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삭제 버튼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38812A9B-E0B8-797F-0CF8-5F0214B0AA07}"/>
              </a:ext>
            </a:extLst>
          </p:cNvPr>
          <p:cNvSpPr txBox="1">
            <a:spLocks/>
          </p:cNvSpPr>
          <p:nvPr/>
        </p:nvSpPr>
        <p:spPr>
          <a:xfrm>
            <a:off x="132150" y="1002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UI </a:t>
            </a:r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123482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9BE0CE4-A83B-2EA9-F4A0-68627AA20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58" y="1312668"/>
            <a:ext cx="8197453" cy="5467273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FE51A5A-7275-4A1E-2D06-E132481AFBA0}"/>
              </a:ext>
            </a:extLst>
          </p:cNvPr>
          <p:cNvSpPr/>
          <p:nvPr/>
        </p:nvSpPr>
        <p:spPr>
          <a:xfrm>
            <a:off x="1918658" y="6303865"/>
            <a:ext cx="299380" cy="378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6E6C1F-9C3C-5E68-6A6B-FAB8D29CC0D4}"/>
              </a:ext>
            </a:extLst>
          </p:cNvPr>
          <p:cNvSpPr/>
          <p:nvPr/>
        </p:nvSpPr>
        <p:spPr>
          <a:xfrm>
            <a:off x="2218038" y="6309903"/>
            <a:ext cx="299380" cy="378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F42EE8-86C5-C3C8-1D3C-E1A847E0ADB8}"/>
              </a:ext>
            </a:extLst>
          </p:cNvPr>
          <p:cNvSpPr/>
          <p:nvPr/>
        </p:nvSpPr>
        <p:spPr>
          <a:xfrm>
            <a:off x="2517418" y="6303865"/>
            <a:ext cx="299380" cy="378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95EAC812-88DB-F862-255A-687EA84B6C89}"/>
              </a:ext>
            </a:extLst>
          </p:cNvPr>
          <p:cNvSpPr/>
          <p:nvPr/>
        </p:nvSpPr>
        <p:spPr>
          <a:xfrm>
            <a:off x="67961" y="4936115"/>
            <a:ext cx="1643449" cy="1373788"/>
          </a:xfrm>
          <a:prstGeom prst="borderCallout1">
            <a:avLst>
              <a:gd name="adj1" fmla="val 96284"/>
              <a:gd name="adj2" fmla="val 74602"/>
              <a:gd name="adj3" fmla="val 113156"/>
              <a:gd name="adj4" fmla="val 113454"/>
            </a:avLst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반복 없음</a:t>
            </a:r>
            <a:r>
              <a:rPr lang="en-US" altLang="ko-KR" b="1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한 곡 반복</a:t>
            </a:r>
            <a:r>
              <a:rPr lang="en-US" altLang="ko-KR" b="1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플레이리스트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반복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A3DD5439-573E-0379-51B1-8758386A5558}"/>
              </a:ext>
            </a:extLst>
          </p:cNvPr>
          <p:cNvSpPr/>
          <p:nvPr/>
        </p:nvSpPr>
        <p:spPr>
          <a:xfrm>
            <a:off x="92674" y="3321133"/>
            <a:ext cx="1594022" cy="862134"/>
          </a:xfrm>
          <a:prstGeom prst="borderCallout1">
            <a:avLst>
              <a:gd name="adj1" fmla="val 99882"/>
              <a:gd name="adj2" fmla="val 95968"/>
              <a:gd name="adj3" fmla="val 352211"/>
              <a:gd name="adj4" fmla="val 140507"/>
            </a:avLst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셔플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현재재생목록 </a:t>
            </a:r>
            <a:r>
              <a:rPr lang="ko-KR" altLang="en-US" b="1" dirty="0" err="1">
                <a:solidFill>
                  <a:schemeClr val="tx1"/>
                </a:solidFill>
              </a:rPr>
              <a:t>셔플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46542FB5-C339-B788-E796-BBD2B7508DCD}"/>
              </a:ext>
            </a:extLst>
          </p:cNvPr>
          <p:cNvSpPr/>
          <p:nvPr/>
        </p:nvSpPr>
        <p:spPr>
          <a:xfrm>
            <a:off x="67962" y="1551016"/>
            <a:ext cx="1850696" cy="1373788"/>
          </a:xfrm>
          <a:prstGeom prst="borderCallout1">
            <a:avLst>
              <a:gd name="adj1" fmla="val 99882"/>
              <a:gd name="adj2" fmla="val 95968"/>
              <a:gd name="adj3" fmla="val 348817"/>
              <a:gd name="adj4" fmla="val 136354"/>
            </a:avLst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현재재생목록 보여주는 버튼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94BB54B2-23D3-5A95-8EF4-5ABF213F8C3A}"/>
              </a:ext>
            </a:extLst>
          </p:cNvPr>
          <p:cNvSpPr txBox="1">
            <a:spLocks/>
          </p:cNvSpPr>
          <p:nvPr/>
        </p:nvSpPr>
        <p:spPr>
          <a:xfrm>
            <a:off x="132150" y="1002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UI </a:t>
            </a:r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3508783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3B2BC7E-7E7C-A93B-3C9D-B60CDB570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51" y="1825625"/>
            <a:ext cx="3790098" cy="435133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547710A-EBA8-98F8-90CD-8A88E5384E6D}"/>
              </a:ext>
            </a:extLst>
          </p:cNvPr>
          <p:cNvSpPr/>
          <p:nvPr/>
        </p:nvSpPr>
        <p:spPr>
          <a:xfrm>
            <a:off x="4200950" y="2576473"/>
            <a:ext cx="3790098" cy="3600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설명선: 선 6">
            <a:extLst>
              <a:ext uri="{FF2B5EF4-FFF2-40B4-BE49-F238E27FC236}">
                <a16:creationId xmlns:a16="http://schemas.microsoft.com/office/drawing/2014/main" id="{9A5CDCAA-B15E-2290-7898-7CF9C3C778C5}"/>
              </a:ext>
            </a:extLst>
          </p:cNvPr>
          <p:cNvSpPr/>
          <p:nvPr/>
        </p:nvSpPr>
        <p:spPr>
          <a:xfrm>
            <a:off x="470208" y="1615688"/>
            <a:ext cx="2102657" cy="1813312"/>
          </a:xfrm>
          <a:prstGeom prst="borderCallout1">
            <a:avLst>
              <a:gd name="adj1" fmla="val -981"/>
              <a:gd name="adj2" fmla="val 99149"/>
              <a:gd name="adj3" fmla="val 13471"/>
              <a:gd name="adj4" fmla="val 331422"/>
            </a:avLst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플레이리스트 메뉴 버튼 클릭 </a:t>
            </a:r>
            <a:r>
              <a:rPr lang="en-US" altLang="ko-KR" b="1" dirty="0">
                <a:solidFill>
                  <a:schemeClr val="tx1"/>
                </a:solidFill>
              </a:rPr>
              <a:t>=&gt;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플레이리스트 목록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0E433D-3ED4-B35B-1413-67A0E23B9E34}"/>
              </a:ext>
            </a:extLst>
          </p:cNvPr>
          <p:cNvSpPr/>
          <p:nvPr/>
        </p:nvSpPr>
        <p:spPr>
          <a:xfrm>
            <a:off x="7457121" y="1825625"/>
            <a:ext cx="604552" cy="378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76F983DF-CCF5-2DB5-104A-4AC25AC28100}"/>
              </a:ext>
            </a:extLst>
          </p:cNvPr>
          <p:cNvSpPr/>
          <p:nvPr/>
        </p:nvSpPr>
        <p:spPr>
          <a:xfrm>
            <a:off x="8866424" y="5560741"/>
            <a:ext cx="2102657" cy="613124"/>
          </a:xfrm>
          <a:prstGeom prst="borderCallout1">
            <a:avLst>
              <a:gd name="adj1" fmla="val 50266"/>
              <a:gd name="adj2" fmla="val -201"/>
              <a:gd name="adj3" fmla="val 12650"/>
              <a:gd name="adj4" fmla="val -74818"/>
            </a:avLst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플레이리스트 목록</a:t>
            </a:r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2E92C8F4-281B-2FC1-CA9F-133A1E2F219F}"/>
              </a:ext>
            </a:extLst>
          </p:cNvPr>
          <p:cNvSpPr/>
          <p:nvPr/>
        </p:nvSpPr>
        <p:spPr>
          <a:xfrm>
            <a:off x="8944482" y="4159404"/>
            <a:ext cx="2102657" cy="613124"/>
          </a:xfrm>
          <a:prstGeom prst="borderCallout1">
            <a:avLst>
              <a:gd name="adj1" fmla="val 50266"/>
              <a:gd name="adj2" fmla="val -201"/>
              <a:gd name="adj3" fmla="val -194689"/>
              <a:gd name="adj4" fmla="val -65272"/>
            </a:avLst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클릭 시 해당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플레이리스트 이동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32E6CA-5624-119A-8DD8-7A25D8344B76}"/>
              </a:ext>
            </a:extLst>
          </p:cNvPr>
          <p:cNvSpPr/>
          <p:nvPr/>
        </p:nvSpPr>
        <p:spPr>
          <a:xfrm>
            <a:off x="6136696" y="2167035"/>
            <a:ext cx="1854352" cy="378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B61B14-D7C6-F85F-850F-13115A2D477D}"/>
              </a:ext>
            </a:extLst>
          </p:cNvPr>
          <p:cNvSpPr/>
          <p:nvPr/>
        </p:nvSpPr>
        <p:spPr>
          <a:xfrm>
            <a:off x="4200950" y="2167035"/>
            <a:ext cx="1895050" cy="378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4A6D830F-E60F-010A-1196-CD0955CB4052}"/>
              </a:ext>
            </a:extLst>
          </p:cNvPr>
          <p:cNvSpPr/>
          <p:nvPr/>
        </p:nvSpPr>
        <p:spPr>
          <a:xfrm>
            <a:off x="1797814" y="3763594"/>
            <a:ext cx="2102657" cy="613124"/>
          </a:xfrm>
          <a:prstGeom prst="borderCallout1">
            <a:avLst>
              <a:gd name="adj1" fmla="val 7829"/>
              <a:gd name="adj2" fmla="val 50004"/>
              <a:gd name="adj3" fmla="val -257738"/>
              <a:gd name="adj4" fmla="val 116104"/>
            </a:avLst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플레이리스트 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추가</a:t>
            </a: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DFCD36AA-253B-CC61-6408-8D6E1B670A4E}"/>
              </a:ext>
            </a:extLst>
          </p:cNvPr>
          <p:cNvSpPr/>
          <p:nvPr/>
        </p:nvSpPr>
        <p:spPr>
          <a:xfrm>
            <a:off x="8944482" y="2815876"/>
            <a:ext cx="2102657" cy="613124"/>
          </a:xfrm>
          <a:prstGeom prst="borderCallout1">
            <a:avLst>
              <a:gd name="adj1" fmla="val 7829"/>
              <a:gd name="adj2" fmla="val 50004"/>
              <a:gd name="adj3" fmla="val -73438"/>
              <a:gd name="adj4" fmla="val -71636"/>
            </a:avLst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플레이리스트 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86331B6F-C057-B30A-A411-6EDA25EA8E77}"/>
              </a:ext>
            </a:extLst>
          </p:cNvPr>
          <p:cNvSpPr txBox="1">
            <a:spLocks/>
          </p:cNvSpPr>
          <p:nvPr/>
        </p:nvSpPr>
        <p:spPr>
          <a:xfrm>
            <a:off x="132150" y="1002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UI </a:t>
            </a:r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1755309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753A6C4-F51F-22EA-ED00-A1549ED57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82" b="27993"/>
          <a:stretch/>
        </p:blipFill>
        <p:spPr>
          <a:xfrm>
            <a:off x="0" y="1802200"/>
            <a:ext cx="4379510" cy="4550768"/>
          </a:xfrm>
        </p:spPr>
      </p:pic>
      <p:pic>
        <p:nvPicPr>
          <p:cNvPr id="7" name="그림 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C7524CFB-B2C2-21BA-3668-F99AFDC6B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0" b="26179"/>
          <a:stretch/>
        </p:blipFill>
        <p:spPr>
          <a:xfrm>
            <a:off x="7812492" y="1802200"/>
            <a:ext cx="4308937" cy="4598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9E7EBE-60BD-34C5-672E-78BA73D75846}"/>
              </a:ext>
            </a:extLst>
          </p:cNvPr>
          <p:cNvSpPr txBox="1"/>
          <p:nvPr/>
        </p:nvSpPr>
        <p:spPr>
          <a:xfrm>
            <a:off x="274265" y="5521971"/>
            <a:ext cx="3873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재생되는 플레이리스트 </a:t>
            </a:r>
            <a:r>
              <a:rPr lang="en-US" altLang="ko-KR" sz="2400" b="1" dirty="0"/>
              <a:t>= </a:t>
            </a:r>
          </a:p>
          <a:p>
            <a:r>
              <a:rPr lang="ko-KR" altLang="en-US" sz="2400" b="1" dirty="0"/>
              <a:t>현재재생목록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1CE8F-A0B6-212B-3D45-85AB800B31F8}"/>
              </a:ext>
            </a:extLst>
          </p:cNvPr>
          <p:cNvSpPr txBox="1"/>
          <p:nvPr/>
        </p:nvSpPr>
        <p:spPr>
          <a:xfrm>
            <a:off x="8027708" y="5445760"/>
            <a:ext cx="4047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로컬 플레이리스트 </a:t>
            </a:r>
            <a:r>
              <a:rPr lang="en-US" altLang="ko-KR" sz="2400" b="1" dirty="0"/>
              <a:t>= </a:t>
            </a:r>
          </a:p>
          <a:p>
            <a:r>
              <a:rPr lang="ko-KR" altLang="en-US" sz="2400" b="1" dirty="0"/>
              <a:t>사용자 설정 플레이리스트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F5AE03-FFBE-968C-1BED-36CE62C6AAC8}"/>
              </a:ext>
            </a:extLst>
          </p:cNvPr>
          <p:cNvSpPr txBox="1"/>
          <p:nvPr/>
        </p:nvSpPr>
        <p:spPr>
          <a:xfrm>
            <a:off x="4638674" y="5475804"/>
            <a:ext cx="2914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&lt;= </a:t>
            </a:r>
            <a:r>
              <a:rPr lang="ko-KR" altLang="en-US" sz="2400" b="1" dirty="0"/>
              <a:t>별개의 개념 </a:t>
            </a:r>
            <a:r>
              <a:rPr lang="en-US" altLang="ko-KR" sz="2400" b="1" dirty="0"/>
              <a:t>=&gt;</a:t>
            </a:r>
            <a:endParaRPr lang="ko-KR" altLang="en-US" sz="2400" b="1" dirty="0"/>
          </a:p>
        </p:txBody>
      </p:sp>
      <p:pic>
        <p:nvPicPr>
          <p:cNvPr id="14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9DB55FF-A341-F591-18B9-6F5ECFF92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87"/>
          <a:stretch/>
        </p:blipFill>
        <p:spPr>
          <a:xfrm>
            <a:off x="2391786" y="6068758"/>
            <a:ext cx="5589831" cy="6640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53A63F-2BB3-D92C-9424-0FA37532A858}"/>
              </a:ext>
            </a:extLst>
          </p:cNvPr>
          <p:cNvSpPr/>
          <p:nvPr/>
        </p:nvSpPr>
        <p:spPr>
          <a:xfrm>
            <a:off x="2795911" y="6352968"/>
            <a:ext cx="185182" cy="330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2CDEB3-7F5C-4C2D-D90A-4A114D0C029C}"/>
              </a:ext>
            </a:extLst>
          </p:cNvPr>
          <p:cNvSpPr txBox="1"/>
          <p:nvPr/>
        </p:nvSpPr>
        <p:spPr>
          <a:xfrm>
            <a:off x="2962076" y="6168302"/>
            <a:ext cx="54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&lt;= </a:t>
            </a:r>
            <a:r>
              <a:rPr lang="ko-KR" altLang="en-US" b="1" dirty="0"/>
              <a:t>해당 버튼 클릭하면 현재재생목록 볼 수 있다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CCBD8188-B2EA-780F-4B37-C68908309F50}"/>
              </a:ext>
            </a:extLst>
          </p:cNvPr>
          <p:cNvSpPr txBox="1">
            <a:spLocks/>
          </p:cNvSpPr>
          <p:nvPr/>
        </p:nvSpPr>
        <p:spPr>
          <a:xfrm>
            <a:off x="132150" y="1002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현재재생목록 개념</a:t>
            </a:r>
          </a:p>
        </p:txBody>
      </p:sp>
    </p:spTree>
    <p:extLst>
      <p:ext uri="{BB962C8B-B14F-4D97-AF65-F5344CB8AC3E}">
        <p14:creationId xmlns:p14="http://schemas.microsoft.com/office/powerpoint/2010/main" val="80711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0A0E2-58A1-F0C7-6F2E-37368345D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053" y="2766218"/>
            <a:ext cx="1389893" cy="1325563"/>
          </a:xfrm>
        </p:spPr>
        <p:txBody>
          <a:bodyPr/>
          <a:lstStyle/>
          <a:p>
            <a:r>
              <a:rPr lang="en-US" altLang="ko-KR" dirty="0"/>
              <a:t>UML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439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04F99-E4A1-4F2C-2F80-D61F336B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50" y="100210"/>
            <a:ext cx="10515600" cy="1325563"/>
          </a:xfrm>
        </p:spPr>
        <p:txBody>
          <a:bodyPr/>
          <a:lstStyle/>
          <a:p>
            <a:r>
              <a:rPr lang="en-US" altLang="ko-KR" dirty="0"/>
              <a:t>UML - System Context Diagram</a:t>
            </a:r>
            <a:endParaRPr lang="ko-KR" altLang="en-US" dirty="0"/>
          </a:p>
        </p:txBody>
      </p:sp>
      <p:pic>
        <p:nvPicPr>
          <p:cNvPr id="1026" name="그림 1">
            <a:extLst>
              <a:ext uri="{FF2B5EF4-FFF2-40B4-BE49-F238E27FC236}">
                <a16:creationId xmlns:a16="http://schemas.microsoft.com/office/drawing/2014/main" id="{C652B26F-72E6-7DD9-EC2C-5250DE1BE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552" y="2121064"/>
            <a:ext cx="6582226" cy="400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275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1061</Words>
  <Application>Microsoft Office PowerPoint</Application>
  <PresentationFormat>와이드스크린</PresentationFormat>
  <Paragraphs>212</Paragraphs>
  <Slides>32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Arial</vt:lpstr>
      <vt:lpstr>Consolas</vt:lpstr>
      <vt:lpstr>Office 테마</vt:lpstr>
      <vt:lpstr>VTunes</vt:lpstr>
      <vt:lpstr>VTunes</vt:lpstr>
      <vt:lpstr>UI</vt:lpstr>
      <vt:lpstr>PowerPoint 프레젠테이션</vt:lpstr>
      <vt:lpstr>PowerPoint 프레젠테이션</vt:lpstr>
      <vt:lpstr>PowerPoint 프레젠테이션</vt:lpstr>
      <vt:lpstr>PowerPoint 프레젠테이션</vt:lpstr>
      <vt:lpstr>UML</vt:lpstr>
      <vt:lpstr>UML - System Context Diagram</vt:lpstr>
      <vt:lpstr>UML – Architecture Design</vt:lpstr>
      <vt:lpstr>UML – Class Diagram</vt:lpstr>
      <vt:lpstr>UML – Class Diagram(UI)</vt:lpstr>
      <vt:lpstr>UML – Class Diagram(Controller)</vt:lpstr>
      <vt:lpstr>UML – Class Diagram(FileManager)</vt:lpstr>
      <vt:lpstr>UML – Sequence Diagram Example</vt:lpstr>
      <vt:lpstr>Unit Test</vt:lpstr>
      <vt:lpstr>Unit Test: Testing for Music Controller</vt:lpstr>
      <vt:lpstr>Testing for Music Controller - Example</vt:lpstr>
      <vt:lpstr>Integration Test</vt:lpstr>
      <vt:lpstr>Integration Test</vt:lpstr>
      <vt:lpstr>PowerPoint 프레젠테이션</vt:lpstr>
      <vt:lpstr>Test - Coverage</vt:lpstr>
      <vt:lpstr>Performance Test</vt:lpstr>
      <vt:lpstr>Performance Test</vt:lpstr>
      <vt:lpstr>End to End Testing</vt:lpstr>
      <vt:lpstr>PowerPoint 프레젠테이션</vt:lpstr>
      <vt:lpstr>PowerPoint 프레젠테이션</vt:lpstr>
      <vt:lpstr>PowerPoint 프레젠테이션</vt:lpstr>
      <vt:lpstr>Usability Test_ Black box Testing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김지훈</dc:creator>
  <cp:lastModifiedBy>Sunghun Choi</cp:lastModifiedBy>
  <cp:revision>3</cp:revision>
  <dcterms:created xsi:type="dcterms:W3CDTF">2023-12-18T13:21:06Z</dcterms:created>
  <dcterms:modified xsi:type="dcterms:W3CDTF">2023-12-18T14:50:17Z</dcterms:modified>
</cp:coreProperties>
</file>